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66" r:id="rId18"/>
    <p:sldId id="274" r:id="rId19"/>
    <p:sldId id="275" r:id="rId20"/>
    <p:sldId id="276" r:id="rId21"/>
    <p:sldId id="277" r:id="rId22"/>
    <p:sldId id="278" r:id="rId23"/>
    <p:sldId id="282" r:id="rId24"/>
    <p:sldId id="283" r:id="rId25"/>
    <p:sldId id="284" r:id="rId26"/>
    <p:sldId id="285" r:id="rId27"/>
    <p:sldId id="286" r:id="rId28"/>
    <p:sldId id="287" r:id="rId29"/>
    <p:sldId id="280" r:id="rId30"/>
    <p:sldId id="288" r:id="rId31"/>
    <p:sldId id="289" r:id="rId32"/>
    <p:sldId id="290" r:id="rId33"/>
    <p:sldId id="291" r:id="rId34"/>
    <p:sldId id="292" r:id="rId35"/>
    <p:sldId id="293" r:id="rId36"/>
    <p:sldId id="279" r:id="rId37"/>
    <p:sldId id="294" r:id="rId38"/>
    <p:sldId id="295" r:id="rId39"/>
    <p:sldId id="296" r:id="rId40"/>
    <p:sldId id="281" r:id="rId41"/>
    <p:sldId id="297" r:id="rId42"/>
    <p:sldId id="298" r:id="rId43"/>
    <p:sldId id="299" r:id="rId44"/>
    <p:sldId id="306" r:id="rId45"/>
    <p:sldId id="300" r:id="rId46"/>
    <p:sldId id="301" r:id="rId47"/>
    <p:sldId id="305" r:id="rId48"/>
    <p:sldId id="302" r:id="rId49"/>
    <p:sldId id="304" r:id="rId50"/>
    <p:sldId id="303" r:id="rId51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6222322-2D3D-A446-A718-169F385E8298}">
          <p14:sldIdLst>
            <p14:sldId id="256"/>
            <p14:sldId id="264"/>
            <p14:sldId id="258"/>
            <p14:sldId id="259"/>
            <p14:sldId id="260"/>
            <p14:sldId id="261"/>
            <p14:sldId id="262"/>
            <p14:sldId id="263"/>
            <p14:sldId id="265"/>
            <p14:sldId id="267"/>
            <p14:sldId id="268"/>
            <p14:sldId id="269"/>
            <p14:sldId id="270"/>
            <p14:sldId id="271"/>
            <p14:sldId id="272"/>
            <p14:sldId id="273"/>
            <p14:sldId id="266"/>
            <p14:sldId id="274"/>
            <p14:sldId id="275"/>
            <p14:sldId id="276"/>
            <p14:sldId id="277"/>
            <p14:sldId id="278"/>
            <p14:sldId id="282"/>
            <p14:sldId id="283"/>
            <p14:sldId id="284"/>
            <p14:sldId id="285"/>
            <p14:sldId id="286"/>
            <p14:sldId id="287"/>
            <p14:sldId id="280"/>
            <p14:sldId id="288"/>
            <p14:sldId id="289"/>
            <p14:sldId id="290"/>
            <p14:sldId id="291"/>
            <p14:sldId id="292"/>
            <p14:sldId id="293"/>
            <p14:sldId id="279"/>
            <p14:sldId id="294"/>
            <p14:sldId id="295"/>
            <p14:sldId id="296"/>
            <p14:sldId id="281"/>
            <p14:sldId id="297"/>
            <p14:sldId id="298"/>
            <p14:sldId id="299"/>
            <p14:sldId id="306"/>
            <p14:sldId id="300"/>
            <p14:sldId id="301"/>
            <p14:sldId id="305"/>
            <p14:sldId id="302"/>
            <p14:sldId id="304"/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4"/>
    <p:restoredTop sz="94671"/>
  </p:normalViewPr>
  <p:slideViewPr>
    <p:cSldViewPr snapToGrid="0" snapToObjects="1">
      <p:cViewPr varScale="1">
        <p:scale>
          <a:sx n="168" d="100"/>
          <a:sy n="168" d="100"/>
        </p:scale>
        <p:origin x="7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11BA3-5769-744E-BAEE-FB36285E6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0D7E40-88C1-CE49-900A-341BC199B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A746A-CB12-AA45-A637-623CAFE02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CC5D4-72CB-4B42-93DB-37B0A66FF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2FF33-51C7-7D4C-B0B4-152C2FEE0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436028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38EEB-8445-BE40-847B-C9D9615EC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9D39D9-0282-B144-876F-C78A9A706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DD5FB-CACD-2C46-998F-2627D51F8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8317E-7C19-D043-8F61-017BDB3F8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E0D61-DC6E-7343-850F-D6B1EE57F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947383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BCF52D-DFF1-B644-97E7-9E25CC178D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031DF1-B835-9E4E-B8F6-D6626B0E5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2B91E-156C-C94A-9A20-4856680FF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40D7A-3DD1-3C4F-A2B4-6BB796755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DC1B9-7DF7-2144-8DA7-9C6F75DEC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27154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8DF52-61D7-1649-A693-EABCABF7C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B5238-D7C7-A941-B88B-899D85F29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3F9A3-C84F-B948-9E41-ABDA633A3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BDBDC-0753-0B49-A102-65DA5355B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C267E-0730-6446-B36A-ED77DE53D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255379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FCE22-D7BB-264F-BAFB-DECBAFDCA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4F8CE-1BF4-5047-8BFB-26B4CFB36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086721-95A3-AB45-BA51-827C19D59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B0144-9FA4-B142-A7C6-05F39A888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2F3C9-0505-A743-A3D9-81BB48BE5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174900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F1F66-191D-6C46-AFB6-FCD294876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14B37-B11F-6E47-B3AE-D13B3B26DB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905C9F-DD39-1C40-AB26-A19E24A4F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4A9A9-CB12-C04F-AAE2-ECF94A1EC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22E58-287C-254D-B7FB-A94943D0A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93684E-102E-DD46-8F9A-52BEAB2CE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001112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B9B1-FF54-554F-8051-299D86BDE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EB616F-6C1E-E04E-A450-DA53DEF2B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2430F2-1C3F-424C-85C2-63434D6353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C90602-8F50-A84D-9AB9-F2D71416AA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1431D5-24AA-AF4F-9DD0-C0CBFDDAB0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AE39E6-2C33-7D41-BD23-1015E0E4B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5C0F2A-7B1C-7147-868A-EA951871D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498F8A-A683-2C41-BF9B-80E7DEAC6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117554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18237-9CE5-C94A-827C-B2CEA76A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8FCBBC-C2CC-4645-B657-B362AE1D5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C5B62B-E383-7B4C-AABC-07EFA8FA2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D3107-73E8-4945-B2BC-D26814562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972505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908B8C-726C-684D-A823-00971FFC9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44A87C-60E3-A746-909B-D7FE88B2B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12979-E6EE-4B40-B6D0-227722F6D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38403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67F7-8C05-5145-B92E-B7782E1A9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05E7C-6059-AC47-ABDD-B6814F515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DEAC15-27EB-1640-AFA5-D9AC1FF86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BCD8BA-6A45-6F4F-A88C-22E1B1B41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24441-54FC-D24E-BFCC-0F5430FDF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03D7E9-A153-CC46-BCCD-13BD8797F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865462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54024-9A78-9B45-B68B-85F5F3D98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4FFA00-8E22-A247-951B-3A953E8374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512204-4C89-AE43-B70F-86AB9C4B83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7D958-CC28-EC4B-8277-52C78B5BA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A28B5F-68C0-3B42-9273-45FAAF687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BC903-BCBB-C948-8F64-2F5F5FC43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957065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06234A-F37B-A847-B7AC-F93D2E76C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15543-E1CD-BA46-A28C-BFF1A28BB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80B01-12B9-4A4F-919E-15BCDB47A8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2E79E-8DC0-1048-A9F9-C66C087989F2}" type="datetimeFigureOut">
              <a:rPr lang="en-RU" smtClean="0"/>
              <a:t>21.11.2021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E00ED-636B-2B41-8B51-3D212A827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77E2E-0DCD-9543-B807-3FA69D2134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5EE44-6CCC-9B47-951E-E1829E345C7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85518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0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98494F-1787-114D-9534-F17FD4DE7D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465" y="3298722"/>
            <a:ext cx="8495070" cy="1784402"/>
          </a:xfrm>
        </p:spPr>
        <p:txBody>
          <a:bodyPr anchor="b">
            <a:normAutofit/>
          </a:bodyPr>
          <a:lstStyle/>
          <a:p>
            <a:r>
              <a:rPr lang="ru-RU" sz="4700" b="1" dirty="0">
                <a:solidFill>
                  <a:srgbClr val="FFFFFF"/>
                </a:solidFill>
              </a:rPr>
              <a:t>Советы и техники по написанию Сложных типов в </a:t>
            </a:r>
            <a:r>
              <a:rPr lang="en-US" sz="4700" b="1" dirty="0">
                <a:solidFill>
                  <a:srgbClr val="FFFFFF"/>
                </a:solidFill>
              </a:rPr>
              <a:t>TypeScript</a:t>
            </a:r>
            <a:endParaRPr lang="en-RU" sz="4700" b="1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3E589-A6BE-064D-AE3E-29469BDA23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8465" y="5258851"/>
            <a:ext cx="8495070" cy="90400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@ayub</a:t>
            </a:r>
            <a:endParaRPr lang="en-RU">
              <a:solidFill>
                <a:srgbClr val="FFFFFF"/>
              </a:solidFill>
            </a:endParaRPr>
          </a:p>
        </p:txBody>
      </p:sp>
      <p:sp>
        <p:nvSpPr>
          <p:cNvPr id="16" name="Oval 12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Graphic 7" descr="Lightbulb">
            <a:extLst>
              <a:ext uri="{FF2B5EF4-FFF2-40B4-BE49-F238E27FC236}">
                <a16:creationId xmlns:a16="http://schemas.microsoft.com/office/drawing/2014/main" id="{8872B436-F5B6-4AA8-AE3A-79808C3809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  <p:sp>
        <p:nvSpPr>
          <p:cNvPr id="4" name="AutoShape 2" descr="TypeScript — Википедия">
            <a:extLst>
              <a:ext uri="{FF2B5EF4-FFF2-40B4-BE49-F238E27FC236}">
                <a16:creationId xmlns:a16="http://schemas.microsoft.com/office/drawing/2014/main" id="{8BCD8AE4-64C4-5644-B193-336F6F64282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12427" y="1508044"/>
            <a:ext cx="3074275" cy="307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43225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7EE23E-3710-8A42-8788-7FC9E7BAD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8995" y="643467"/>
            <a:ext cx="8074009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12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5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27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9D6FE4-8606-264F-89B9-23B341D77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883746"/>
            <a:ext cx="10905066" cy="1090506"/>
          </a:xfrm>
          <a:prstGeom prst="rect">
            <a:avLst/>
          </a:prstGeom>
          <a:ln>
            <a:noFill/>
          </a:ln>
        </p:spPr>
      </p:pic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65E93A-5134-C848-A38B-48679C2CC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206" y="643467"/>
            <a:ext cx="10713587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9677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FD47F-EFB0-2941-85E1-3A0C08E70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000" b="1" dirty="0"/>
              <a:t>Способ «заставить» </a:t>
            </a:r>
            <a:r>
              <a:rPr lang="en-US" sz="4000" b="1" dirty="0"/>
              <a:t>TS</a:t>
            </a:r>
            <a:r>
              <a:rPr lang="ru-RU" sz="4000" b="1" dirty="0"/>
              <a:t> показать раскрытый тип</a:t>
            </a:r>
            <a:endParaRPr lang="en-RU" sz="4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D9FF50-1A36-9847-8F34-26118821D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59" y="1512888"/>
            <a:ext cx="11763882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703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B4F1-4C16-914E-914A-A3ADB01FA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Почему это работает?</a:t>
            </a:r>
            <a:endParaRPr lang="en-RU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5B8EC0-56AC-EC4B-AF19-3A6DE7600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" y="2431278"/>
            <a:ext cx="11861800" cy="199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289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43D5B7-3B59-A846-9703-69853EE72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329775"/>
            <a:ext cx="10905066" cy="419844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2489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5A310-59E0-3249-82E8-9BFD52CA4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Глубокое раскрытие типов</a:t>
            </a:r>
            <a:endParaRPr lang="en-RU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9A1B5E-D496-5B46-A2A2-2DB1EC0B7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681563"/>
            <a:ext cx="11506200" cy="349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1088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695EB9-33CA-ED44-BD14-40C3AF986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ru-RU" b="1" dirty="0"/>
              <a:t>Применения помимо </a:t>
            </a:r>
            <a:r>
              <a:rPr lang="ru-RU" b="1" dirty="0" err="1"/>
              <a:t>дебагга</a:t>
            </a:r>
            <a:endParaRPr lang="en-R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4085A-6B4F-8F4C-8E92-73550CC78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ru-RU" sz="3200" dirty="0"/>
              <a:t>Тестирование типов (об этом чуть позже)</a:t>
            </a:r>
          </a:p>
          <a:p>
            <a:r>
              <a:rPr lang="ru-RU" sz="3200" dirty="0"/>
              <a:t>Раскрытие сложных типов в библиотеке</a:t>
            </a:r>
          </a:p>
          <a:p>
            <a:pPr marL="0" indent="0">
              <a:buNone/>
            </a:pPr>
            <a:endParaRPr lang="ru-RU" sz="2000" dirty="0"/>
          </a:p>
          <a:p>
            <a:endParaRPr lang="en-R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989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39DFCF-9247-4DE5-BB93-074BFAF07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42B652E-D499-4CDA-8F7A-60469EDBC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1632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4864676 w 4864676"/>
              <a:gd name="connsiteY1" fmla="*/ 0 h 4864676"/>
              <a:gd name="connsiteX2" fmla="*/ 4864676 w 4864676"/>
              <a:gd name="connsiteY2" fmla="*/ 4864676 h 4864676"/>
              <a:gd name="connsiteX3" fmla="*/ 1281101 w 4864676"/>
              <a:gd name="connsiteY3" fmla="*/ 4864676 h 4864676"/>
              <a:gd name="connsiteX4" fmla="*/ 0 w 4864676"/>
              <a:gd name="connsiteY4" fmla="*/ 3583575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4864676" y="0"/>
                </a:lnTo>
                <a:lnTo>
                  <a:pt x="4864676" y="4864676"/>
                </a:lnTo>
                <a:lnTo>
                  <a:pt x="1281101" y="4864676"/>
                </a:lnTo>
                <a:lnTo>
                  <a:pt x="0" y="358357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84A22B8-F5B6-47C2-B88E-DADAF3791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225693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3583574 w 4864676"/>
              <a:gd name="connsiteY1" fmla="*/ 0 h 4864676"/>
              <a:gd name="connsiteX2" fmla="*/ 4864676 w 4864676"/>
              <a:gd name="connsiteY2" fmla="*/ 1281103 h 4864676"/>
              <a:gd name="connsiteX3" fmla="*/ 4864676 w 4864676"/>
              <a:gd name="connsiteY3" fmla="*/ 4864676 h 4864676"/>
              <a:gd name="connsiteX4" fmla="*/ 0 w 4864676"/>
              <a:gd name="connsiteY4" fmla="*/ 4864676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3583574" y="0"/>
                </a:lnTo>
                <a:lnTo>
                  <a:pt x="4864676" y="1281103"/>
                </a:lnTo>
                <a:lnTo>
                  <a:pt x="4864676" y="4864676"/>
                </a:lnTo>
                <a:lnTo>
                  <a:pt x="0" y="4864676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987C18C-164D-4263-B486-4647A98E8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9020" y="1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E7E98B39-04C6-408B-92FD-768628740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09286" y="3571620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81C8C27-2457-421F-BDC4-7B4EA3C7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A13C66-82C1-44AF-972B-8F5CCA41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71208" y="5287803"/>
            <a:ext cx="955808" cy="9558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DB36437-FE59-457E-91A7-396BBD3C9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14B466-8E9D-124A-A31B-768180CFC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2 популярные ошибки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4D3693-2EFE-4667-89D5-47E2D5920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42846" y="410171"/>
            <a:ext cx="1321281" cy="1321281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21FD796-9CD0-404D-8DF5-5274C0BCC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30319" y="1508609"/>
            <a:ext cx="700047" cy="70004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526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A708A-EF55-924C-91F2-14F3FB994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b="1" dirty="0"/>
              <a:t>Отсутствие поддержки </a:t>
            </a:r>
            <a:r>
              <a:rPr lang="en-US" b="1" dirty="0" err="1"/>
              <a:t>readonly</a:t>
            </a:r>
            <a:r>
              <a:rPr lang="en-US" b="1" dirty="0"/>
              <a:t> </a:t>
            </a:r>
            <a:r>
              <a:rPr lang="ru-RU" b="1" dirty="0"/>
              <a:t>значений (зачастую с массивами)</a:t>
            </a:r>
            <a:br>
              <a:rPr lang="ru-RU" dirty="0"/>
            </a:br>
            <a:endParaRPr lang="en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DEB1FC-7EC9-0D45-9D48-C4DDA5138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376" y="1490132"/>
            <a:ext cx="11631247" cy="479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883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39DFCF-9247-4DE5-BB93-074BFAF07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42B652E-D499-4CDA-8F7A-60469EDBC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1632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4864676 w 4864676"/>
              <a:gd name="connsiteY1" fmla="*/ 0 h 4864676"/>
              <a:gd name="connsiteX2" fmla="*/ 4864676 w 4864676"/>
              <a:gd name="connsiteY2" fmla="*/ 4864676 h 4864676"/>
              <a:gd name="connsiteX3" fmla="*/ 1281101 w 4864676"/>
              <a:gd name="connsiteY3" fmla="*/ 4864676 h 4864676"/>
              <a:gd name="connsiteX4" fmla="*/ 0 w 4864676"/>
              <a:gd name="connsiteY4" fmla="*/ 3583575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4864676" y="0"/>
                </a:lnTo>
                <a:lnTo>
                  <a:pt x="4864676" y="4864676"/>
                </a:lnTo>
                <a:lnTo>
                  <a:pt x="1281101" y="4864676"/>
                </a:lnTo>
                <a:lnTo>
                  <a:pt x="0" y="358357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84A22B8-F5B6-47C2-B88E-DADAF3791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225693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3583574 w 4864676"/>
              <a:gd name="connsiteY1" fmla="*/ 0 h 4864676"/>
              <a:gd name="connsiteX2" fmla="*/ 4864676 w 4864676"/>
              <a:gd name="connsiteY2" fmla="*/ 1281103 h 4864676"/>
              <a:gd name="connsiteX3" fmla="*/ 4864676 w 4864676"/>
              <a:gd name="connsiteY3" fmla="*/ 4864676 h 4864676"/>
              <a:gd name="connsiteX4" fmla="*/ 0 w 4864676"/>
              <a:gd name="connsiteY4" fmla="*/ 4864676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3583574" y="0"/>
                </a:lnTo>
                <a:lnTo>
                  <a:pt x="4864676" y="1281103"/>
                </a:lnTo>
                <a:lnTo>
                  <a:pt x="4864676" y="4864676"/>
                </a:lnTo>
                <a:lnTo>
                  <a:pt x="0" y="4864676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987C18C-164D-4263-B486-4647A98E8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9020" y="1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E7E98B39-04C6-408B-92FD-768628740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09286" y="3571620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81C8C27-2457-421F-BDC4-7B4EA3C7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A13C66-82C1-44AF-972B-8F5CCA41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71208" y="5287803"/>
            <a:ext cx="955808" cy="9558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DB36437-FE59-457E-91A7-396BBD3C9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EBE7FF-8A14-C043-97A1-1C777525D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Полный</a:t>
            </a:r>
            <a:r>
              <a:rPr lang="en-US" sz="40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показ</a:t>
            </a:r>
            <a:r>
              <a:rPr lang="en-US" sz="40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ошибок</a:t>
            </a:r>
            <a:r>
              <a:rPr lang="en-US" sz="40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и</a:t>
            </a:r>
            <a:r>
              <a:rPr lang="en-US" sz="40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типов</a:t>
            </a:r>
            <a:r>
              <a:rPr lang="en-US" sz="40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в</a:t>
            </a:r>
            <a:r>
              <a:rPr lang="en-US" sz="40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preview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4D3693-2EFE-4667-89D5-47E2D5920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42846" y="410171"/>
            <a:ext cx="1321281" cy="1321281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21FD796-9CD0-404D-8DF5-5274C0BCC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30319" y="1508609"/>
            <a:ext cx="700047" cy="70004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956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E8D76-E114-8142-B1EA-810968536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Почему это происходит?</a:t>
            </a:r>
            <a:endParaRPr lang="en-R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C8342-E5EC-1B44-BFCB-6E76D2A5D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</a:t>
            </a:r>
            <a:r>
              <a:rPr lang="en-RU" dirty="0"/>
              <a:t>eadonyArray </a:t>
            </a:r>
            <a:r>
              <a:rPr lang="ru-RU" dirty="0"/>
              <a:t>не имеет мутирующих методов (</a:t>
            </a:r>
            <a:r>
              <a:rPr lang="en-US" dirty="0"/>
              <a:t>push, pop, unshift, </a:t>
            </a:r>
            <a:r>
              <a:rPr lang="en-US" dirty="0" err="1"/>
              <a:t>etc</a:t>
            </a:r>
            <a:r>
              <a:rPr lang="ru-RU" dirty="0"/>
              <a:t>).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3140654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FA628-7563-BE42-8CE2-63E7A1E34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629664"/>
            <a:ext cx="10905066" cy="3598670"/>
          </a:xfrm>
          <a:prstGeom prst="rect">
            <a:avLst/>
          </a:prstGeom>
          <a:ln>
            <a:noFill/>
          </a:ln>
        </p:spPr>
      </p:pic>
      <p:sp>
        <p:nvSpPr>
          <p:cNvPr id="28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0424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56E48-77F7-F449-8B5E-F1A247DF3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Отсутствие поддержки </a:t>
            </a:r>
            <a:r>
              <a:rPr lang="en-US" b="1" dirty="0"/>
              <a:t>union’</a:t>
            </a:r>
            <a:r>
              <a:rPr lang="ru-RU" b="1" dirty="0" err="1"/>
              <a:t>ов</a:t>
            </a:r>
            <a:endParaRPr lang="en-RU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78E21D-9D12-644A-AF22-F3E37B759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466" y="2231950"/>
            <a:ext cx="11159067" cy="277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886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3DB5E1-038F-B04F-8F39-97B869072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Type Distribution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84722E25-AA85-D845-B979-988390E63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46913"/>
            <a:ext cx="10512547" cy="404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2402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7CB2B-E16C-4746-887F-301DF1859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 каких случаях срабатывает </a:t>
            </a:r>
            <a:r>
              <a:rPr lang="en-US" b="1" dirty="0"/>
              <a:t>Type Distribution</a:t>
            </a:r>
            <a:endParaRPr lang="en-RU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83C052-F04E-DC41-B1D7-AFD9BD5BE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23" y="3096823"/>
            <a:ext cx="11683154" cy="32347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32EFC4-66AE-374E-B1A0-7184AD7D34B2}"/>
              </a:ext>
            </a:extLst>
          </p:cNvPr>
          <p:cNvSpPr txBox="1"/>
          <p:nvPr/>
        </p:nvSpPr>
        <p:spPr>
          <a:xfrm>
            <a:off x="838200" y="1978257"/>
            <a:ext cx="68164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Условие применяемое на </a:t>
            </a:r>
            <a:r>
              <a:rPr lang="en-US" sz="2400" dirty="0"/>
              <a:t>generic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Mapped Type</a:t>
            </a:r>
            <a:endParaRPr lang="en-RU" sz="2400" dirty="0"/>
          </a:p>
        </p:txBody>
      </p:sp>
    </p:spTree>
    <p:extLst>
      <p:ext uri="{BB962C8B-B14F-4D97-AF65-F5344CB8AC3E}">
        <p14:creationId xmlns:p14="http://schemas.microsoft.com/office/powerpoint/2010/main" val="22615158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B2D04-CE31-994E-83FB-C8374EF57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 каких </a:t>
            </a:r>
            <a:r>
              <a:rPr lang="ru-RU" b="1" dirty="0" err="1"/>
              <a:t>случиях</a:t>
            </a:r>
            <a:r>
              <a:rPr lang="ru-RU" b="1" dirty="0"/>
              <a:t> не срабатывает </a:t>
            </a:r>
            <a:r>
              <a:rPr lang="en-RU" b="1" dirty="0"/>
              <a:t>Type Distribution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90F749-0A26-C940-B4AF-8286D8216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8673" y="1867959"/>
            <a:ext cx="10114653" cy="462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60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ACBF7-4B09-0F42-AD39-1F7E94942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Как «заставить» </a:t>
            </a:r>
            <a:r>
              <a:rPr lang="en-US" b="1" dirty="0"/>
              <a:t>TS </a:t>
            </a:r>
            <a:r>
              <a:rPr lang="ru-RU" b="1" dirty="0"/>
              <a:t>распределить </a:t>
            </a:r>
            <a:r>
              <a:rPr lang="en-US" b="1" dirty="0"/>
              <a:t>union</a:t>
            </a:r>
            <a:endParaRPr lang="en-RU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E9E42E1-4B2E-0046-9B94-944DC94BB1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89140"/>
            <a:ext cx="10515600" cy="362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6350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3B921-3AB9-C443-9B5B-5B3BA993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Как избежать распределения в условных типах ?</a:t>
            </a:r>
            <a:endParaRPr lang="en-R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4B554-120E-0846-AE1F-A4A6A3BD2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Может быть полезно для тестов и проверки</a:t>
            </a:r>
            <a:r>
              <a:rPr lang="en-RU" dirty="0"/>
              <a:t> </a:t>
            </a:r>
            <a:r>
              <a:rPr lang="ru-RU" dirty="0"/>
              <a:t>на </a:t>
            </a:r>
            <a:r>
              <a:rPr lang="en-US" dirty="0"/>
              <a:t>never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5B8EF-50CF-D94B-8EA2-053B8F014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12" y="3098799"/>
            <a:ext cx="11001376" cy="256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917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3F923-D5C6-5440-B892-A0475C1DB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Как проверить распределение типов</a:t>
            </a:r>
            <a:endParaRPr lang="en-RU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336623-9465-EE42-83FE-631FEEA1C3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776176"/>
            <a:ext cx="10515600" cy="245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5062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E129F0-03C1-294F-88D7-5701ADDDE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Bivariance</a:t>
            </a:r>
            <a:r>
              <a:rPr lang="en-US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Hack</a:t>
            </a:r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130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7BD30E-C2C3-F24B-B574-17B72509D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930" y="643467"/>
            <a:ext cx="10222140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80224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1762F1-3C18-9E46-B395-D8F3C23D2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665" y="419280"/>
            <a:ext cx="9554670" cy="6019440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2139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380CA-A6C1-6D45-A555-D88475A2D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734" y="187325"/>
            <a:ext cx="10515600" cy="828675"/>
          </a:xfrm>
        </p:spPr>
        <p:txBody>
          <a:bodyPr/>
          <a:lstStyle/>
          <a:p>
            <a:pPr algn="ctr"/>
            <a:r>
              <a:rPr lang="ru-RU" b="1" dirty="0"/>
              <a:t>Из-за чего появляется эта ошибка?</a:t>
            </a:r>
            <a:endParaRPr lang="en-RU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05A5DF5-9C82-E14A-8760-7754005D6A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9963" y="922867"/>
            <a:ext cx="9221141" cy="581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751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20F80-DEBC-E547-91A3-F0A0FAB7A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7075"/>
          </a:xfrm>
        </p:spPr>
        <p:txBody>
          <a:bodyPr/>
          <a:lstStyle/>
          <a:p>
            <a:r>
              <a:rPr lang="ru-RU" b="1" dirty="0"/>
              <a:t>Решение</a:t>
            </a:r>
            <a:endParaRPr lang="en-RU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51D5CC-6F07-124F-B0AF-4C4F58B45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103" y="1371070"/>
            <a:ext cx="10741793" cy="488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3040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E4974-2312-4945-81C9-8A8BDEB92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6334"/>
            <a:ext cx="10515600" cy="863600"/>
          </a:xfrm>
        </p:spPr>
        <p:txBody>
          <a:bodyPr/>
          <a:lstStyle/>
          <a:p>
            <a:r>
              <a:rPr lang="ru-RU" b="1" dirty="0"/>
              <a:t>Как и почему это работает?</a:t>
            </a:r>
            <a:endParaRPr lang="en-RU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EAF927A-0D47-F448-8F0E-4F11EB37B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16731"/>
            <a:ext cx="10626038" cy="483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1688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FB2B09-474D-5F4E-98E6-59F19D1FA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11783"/>
            <a:ext cx="10905066" cy="523443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10512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881734-D282-F448-9C64-BEE76E45A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93351"/>
            <a:ext cx="10905066" cy="3871296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067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39DFCF-9247-4DE5-BB93-074BFAF07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42B652E-D499-4CDA-8F7A-60469EDBC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1632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4864676 w 4864676"/>
              <a:gd name="connsiteY1" fmla="*/ 0 h 4864676"/>
              <a:gd name="connsiteX2" fmla="*/ 4864676 w 4864676"/>
              <a:gd name="connsiteY2" fmla="*/ 4864676 h 4864676"/>
              <a:gd name="connsiteX3" fmla="*/ 1281101 w 4864676"/>
              <a:gd name="connsiteY3" fmla="*/ 4864676 h 4864676"/>
              <a:gd name="connsiteX4" fmla="*/ 0 w 4864676"/>
              <a:gd name="connsiteY4" fmla="*/ 3583575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4864676" y="0"/>
                </a:lnTo>
                <a:lnTo>
                  <a:pt x="4864676" y="4864676"/>
                </a:lnTo>
                <a:lnTo>
                  <a:pt x="1281101" y="4864676"/>
                </a:lnTo>
                <a:lnTo>
                  <a:pt x="0" y="358357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84A22B8-F5B6-47C2-B88E-DADAF3791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225693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3583574 w 4864676"/>
              <a:gd name="connsiteY1" fmla="*/ 0 h 4864676"/>
              <a:gd name="connsiteX2" fmla="*/ 4864676 w 4864676"/>
              <a:gd name="connsiteY2" fmla="*/ 1281103 h 4864676"/>
              <a:gd name="connsiteX3" fmla="*/ 4864676 w 4864676"/>
              <a:gd name="connsiteY3" fmla="*/ 4864676 h 4864676"/>
              <a:gd name="connsiteX4" fmla="*/ 0 w 4864676"/>
              <a:gd name="connsiteY4" fmla="*/ 4864676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3583574" y="0"/>
                </a:lnTo>
                <a:lnTo>
                  <a:pt x="4864676" y="1281103"/>
                </a:lnTo>
                <a:lnTo>
                  <a:pt x="4864676" y="4864676"/>
                </a:lnTo>
                <a:lnTo>
                  <a:pt x="0" y="4864676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987C18C-164D-4263-B486-4647A98E8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9020" y="1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E7E98B39-04C6-408B-92FD-768628740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09286" y="3571620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81C8C27-2457-421F-BDC4-7B4EA3C7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A13C66-82C1-44AF-972B-8F5CCA41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71208" y="5287803"/>
            <a:ext cx="955808" cy="9558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DB36437-FE59-457E-91A7-396BBD3C9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FB70C9-6DAB-7849-8BCC-1462F324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Корректное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вычесление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generic’ов</a:t>
            </a:r>
            <a:endParaRPr lang="en-US" sz="3600" b="1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4D3693-2EFE-4667-89D5-47E2D5920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42846" y="410171"/>
            <a:ext cx="1321281" cy="1321281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21FD796-9CD0-404D-8DF5-5274C0BCC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30319" y="1508609"/>
            <a:ext cx="700047" cy="70004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7483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3E09A7-4012-6D48-9763-BC8DF5646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77" y="643467"/>
            <a:ext cx="10511446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58089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6FD20-2B5B-3D40-A7CE-6E7AAA607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b="1" dirty="0"/>
              <a:t>Хитрый способ заставить компилятор определить тип </a:t>
            </a:r>
            <a:r>
              <a:rPr lang="en-US" b="1" dirty="0"/>
              <a:t>generic’</a:t>
            </a:r>
            <a:r>
              <a:rPr lang="ru-RU" b="1" dirty="0"/>
              <a:t>а так, как нам нужно</a:t>
            </a:r>
            <a:endParaRPr lang="en-RU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F01A2D4-265F-2543-B64A-E0ADF8EF3B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467" y="2887134"/>
            <a:ext cx="10989066" cy="224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178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41017F-5C44-7B41-807D-F35C8265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629664"/>
            <a:ext cx="10905066" cy="3598670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799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4A3075-D43A-D045-9B5B-D70F2A549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656928"/>
            <a:ext cx="10905066" cy="3544143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4827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39DFCF-9247-4DE5-BB93-074BFAF07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42B652E-D499-4CDA-8F7A-60469EDBC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1632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4864676 w 4864676"/>
              <a:gd name="connsiteY1" fmla="*/ 0 h 4864676"/>
              <a:gd name="connsiteX2" fmla="*/ 4864676 w 4864676"/>
              <a:gd name="connsiteY2" fmla="*/ 4864676 h 4864676"/>
              <a:gd name="connsiteX3" fmla="*/ 1281101 w 4864676"/>
              <a:gd name="connsiteY3" fmla="*/ 4864676 h 4864676"/>
              <a:gd name="connsiteX4" fmla="*/ 0 w 4864676"/>
              <a:gd name="connsiteY4" fmla="*/ 3583575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4864676" y="0"/>
                </a:lnTo>
                <a:lnTo>
                  <a:pt x="4864676" y="4864676"/>
                </a:lnTo>
                <a:lnTo>
                  <a:pt x="1281101" y="4864676"/>
                </a:lnTo>
                <a:lnTo>
                  <a:pt x="0" y="358357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84A22B8-F5B6-47C2-B88E-DADAF3791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225693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3583574 w 4864676"/>
              <a:gd name="connsiteY1" fmla="*/ 0 h 4864676"/>
              <a:gd name="connsiteX2" fmla="*/ 4864676 w 4864676"/>
              <a:gd name="connsiteY2" fmla="*/ 1281103 h 4864676"/>
              <a:gd name="connsiteX3" fmla="*/ 4864676 w 4864676"/>
              <a:gd name="connsiteY3" fmla="*/ 4864676 h 4864676"/>
              <a:gd name="connsiteX4" fmla="*/ 0 w 4864676"/>
              <a:gd name="connsiteY4" fmla="*/ 4864676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3583574" y="0"/>
                </a:lnTo>
                <a:lnTo>
                  <a:pt x="4864676" y="1281103"/>
                </a:lnTo>
                <a:lnTo>
                  <a:pt x="4864676" y="4864676"/>
                </a:lnTo>
                <a:lnTo>
                  <a:pt x="0" y="4864676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987C18C-164D-4263-B486-4647A98E8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9020" y="1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E7E98B39-04C6-408B-92FD-768628740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09286" y="3571620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81C8C27-2457-421F-BDC4-7B4EA3C7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A13C66-82C1-44AF-972B-8F5CCA41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71208" y="5287803"/>
            <a:ext cx="955808" cy="9558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DB36437-FE59-457E-91A7-396BBD3C9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58FD5-B1F3-6345-A4F9-1614E3F77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Тестирование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типов</a:t>
            </a:r>
            <a:endParaRPr lang="en-US" sz="3600" b="1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4D3693-2EFE-4667-89D5-47E2D5920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42846" y="410171"/>
            <a:ext cx="1321281" cy="1321281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21FD796-9CD0-404D-8DF5-5274C0BCC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30319" y="1508609"/>
            <a:ext cx="700047" cy="70004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980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63BE66-E78C-0A4C-AA0A-C51BBEB2B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ru-RU" sz="3600" b="1"/>
              <a:t>Когда стоит тестировать типы</a:t>
            </a:r>
            <a:endParaRPr lang="en-RU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10289-C7CE-9E40-91CF-12196BDC6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ru-RU" sz="2000"/>
              <a:t>Если вы являетесь автором библиотеки</a:t>
            </a:r>
          </a:p>
          <a:p>
            <a:r>
              <a:rPr lang="ru-RU" sz="2000"/>
              <a:t>Если у вас есть сложные типы, которые «подхватываются»  на основе аргументов (</a:t>
            </a:r>
            <a:r>
              <a:rPr lang="en-US" sz="2000"/>
              <a:t>type inference</a:t>
            </a:r>
            <a:r>
              <a:rPr lang="ru-RU" sz="2000"/>
              <a:t>)</a:t>
            </a:r>
            <a:r>
              <a:rPr lang="en-US" sz="2000"/>
              <a:t>.</a:t>
            </a:r>
            <a:endParaRPr lang="ru-RU" sz="2000"/>
          </a:p>
          <a:p>
            <a:endParaRPr lang="en-RU" sz="2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1061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93A1FD-0EC3-8646-9172-60A592A83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ru-RU" sz="3600" b="1"/>
              <a:t>Проблемы с тестированием</a:t>
            </a:r>
            <a:endParaRPr lang="en-RU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A93A8-9A47-8E4D-99F9-B2087F358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ru-RU" sz="2000" dirty="0"/>
              <a:t>Отсутствие понимания, как это делать </a:t>
            </a:r>
          </a:p>
          <a:p>
            <a:r>
              <a:rPr lang="ru-RU" sz="2000" dirty="0"/>
              <a:t>Почти полное отсутствие инструментов </a:t>
            </a:r>
          </a:p>
          <a:p>
            <a:r>
              <a:rPr lang="ru-RU" sz="2000" dirty="0"/>
              <a:t>Проблемы с корректным сравнением типов (</a:t>
            </a:r>
            <a:r>
              <a:rPr lang="en-US" sz="2000" dirty="0"/>
              <a:t>any, never</a:t>
            </a:r>
            <a:r>
              <a:rPr lang="ru-RU" sz="2000" dirty="0"/>
              <a:t>)</a:t>
            </a:r>
            <a:endParaRPr lang="en-R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734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1D0776-52EE-364F-AA93-888B86B2B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ru-RU" sz="3600" b="1"/>
              <a:t>Отсутствие понимания, как это делать </a:t>
            </a:r>
            <a:endParaRPr lang="en-RU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96936-339F-ED4B-8052-5DA4F4BD8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ru-RU" sz="2000" dirty="0"/>
              <a:t>Тесты на типизацию, представляют из себя </a:t>
            </a:r>
            <a:r>
              <a:rPr lang="ru-RU" sz="2000" dirty="0" err="1"/>
              <a:t>обычне</a:t>
            </a:r>
            <a:r>
              <a:rPr lang="ru-RU" sz="2000" dirty="0"/>
              <a:t> </a:t>
            </a:r>
            <a:r>
              <a:rPr lang="en-US" sz="2000" dirty="0" err="1"/>
              <a:t>ts</a:t>
            </a:r>
            <a:r>
              <a:rPr lang="en-US" sz="2000" dirty="0"/>
              <a:t> </a:t>
            </a:r>
            <a:r>
              <a:rPr lang="ru-RU" sz="2000" dirty="0"/>
              <a:t>файлы, где используются ваши типы и происходит проверка их правильности путем передачи различных значений.</a:t>
            </a:r>
          </a:p>
          <a:p>
            <a:r>
              <a:rPr lang="ru-RU" sz="2000" dirty="0"/>
              <a:t>Для проверки отсутствия ошибок используется компилятор </a:t>
            </a:r>
            <a:r>
              <a:rPr lang="en-US" sz="2000" dirty="0"/>
              <a:t>TS’</a:t>
            </a:r>
            <a:r>
              <a:rPr lang="ru-RU" sz="2000" dirty="0"/>
              <a:t>а в режиме</a:t>
            </a:r>
            <a:r>
              <a:rPr lang="en-US" sz="2000" dirty="0"/>
              <a:t> </a:t>
            </a:r>
            <a:r>
              <a:rPr lang="en-US" sz="2000" dirty="0" err="1"/>
              <a:t>noEmit</a:t>
            </a:r>
            <a:endParaRPr lang="ru-RU" sz="2000" dirty="0"/>
          </a:p>
          <a:p>
            <a:endParaRPr lang="en-R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5306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02B0E-A5AE-C04E-BB67-7566D64A7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040" y="182245"/>
            <a:ext cx="10515600" cy="716915"/>
          </a:xfrm>
        </p:spPr>
        <p:txBody>
          <a:bodyPr/>
          <a:lstStyle/>
          <a:p>
            <a:pPr algn="ctr"/>
            <a:r>
              <a:rPr lang="ru-RU" b="1" dirty="0"/>
              <a:t>Пример теста</a:t>
            </a:r>
            <a:endParaRPr lang="en-RU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605C0E3-3B75-0142-B60E-810915645F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4594" y="1111779"/>
            <a:ext cx="9762812" cy="556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964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43C0BE-340F-C54C-A5B5-6F601499B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ru-RU" sz="3600" b="1"/>
              <a:t>Проблемы с корректным сравнением типов</a:t>
            </a:r>
            <a:endParaRPr lang="en-RU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36D64-8801-C74E-B481-9AA9A7EE2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/>
              <a:t>A</a:t>
            </a:r>
            <a:r>
              <a:rPr lang="en-RU" sz="2000"/>
              <a:t>ny </a:t>
            </a:r>
            <a:r>
              <a:rPr lang="ru-RU" sz="2000"/>
              <a:t>и </a:t>
            </a:r>
            <a:r>
              <a:rPr lang="en-US" sz="2000"/>
              <a:t>never</a:t>
            </a:r>
            <a:r>
              <a:rPr lang="en-RU" sz="2000"/>
              <a:t> </a:t>
            </a:r>
            <a:r>
              <a:rPr lang="ru-RU" sz="2000"/>
              <a:t>может присваиваться ко всем типам</a:t>
            </a:r>
            <a:endParaRPr lang="en-US" sz="2000"/>
          </a:p>
          <a:p>
            <a:r>
              <a:rPr lang="ru-RU" sz="2000"/>
              <a:t>Обычный массив присваивается в </a:t>
            </a:r>
            <a:r>
              <a:rPr lang="en-US" sz="2000"/>
              <a:t>readonly </a:t>
            </a:r>
            <a:r>
              <a:rPr lang="ru-RU" sz="2000"/>
              <a:t>массив</a:t>
            </a:r>
          </a:p>
          <a:p>
            <a:r>
              <a:rPr lang="ru-RU" sz="2000"/>
              <a:t>И много подобных проблем…</a:t>
            </a:r>
            <a:endParaRPr lang="en-RU" sz="2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5801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72C50-FBEA-DF4E-8190-A5CA481A8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8008"/>
          </a:xfrm>
        </p:spPr>
        <p:txBody>
          <a:bodyPr/>
          <a:lstStyle/>
          <a:p>
            <a:pPr algn="ctr"/>
            <a:r>
              <a:rPr lang="ru-RU" b="1" dirty="0"/>
              <a:t>Решение</a:t>
            </a:r>
            <a:endParaRPr lang="en-RU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925AB7A-2CA4-2B40-B938-F924D64027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491" y="1515534"/>
            <a:ext cx="11165018" cy="483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6615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6643-CD21-8047-A68B-9435DCC77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Пример простого теста</a:t>
            </a:r>
            <a:endParaRPr lang="en-RU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AA8AB4-878A-BF4F-8857-FE12F35539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811" y="2377045"/>
            <a:ext cx="11516378" cy="317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598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D5077-DB5E-894B-AD12-F3ED8DE6D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04259"/>
            <a:ext cx="10515600" cy="938742"/>
          </a:xfrm>
        </p:spPr>
        <p:txBody>
          <a:bodyPr/>
          <a:lstStyle/>
          <a:p>
            <a:pPr algn="ctr"/>
            <a:r>
              <a:rPr lang="ru-RU" b="1" dirty="0"/>
              <a:t>Проблемы с типом </a:t>
            </a:r>
            <a:r>
              <a:rPr lang="en-RU" b="1" dirty="0"/>
              <a:t>Equals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0599CC-889D-1B4D-BCC0-4FCFB10191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6299" y="1143001"/>
            <a:ext cx="9849507" cy="524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682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41CB44-548F-504A-8ABD-1479066CF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015" y="0"/>
            <a:ext cx="100019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237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BFD9B1-FB21-1E4D-A081-E503E2DBE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093129"/>
            <a:ext cx="10905066" cy="26717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91534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6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Freeform: Shape 8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Freeform: Shape 10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12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Rectangle 18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Freeform: Shape 20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Freeform: Shape 22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1ECA4D-AD76-C14A-BC63-992AEF676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Спасибо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за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внимание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!</a:t>
            </a:r>
          </a:p>
        </p:txBody>
      </p:sp>
      <p:sp>
        <p:nvSpPr>
          <p:cNvPr id="47" name="Freeform: Shape 24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5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56DF1E-4CEF-A64F-B6F9-10EB9077E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943184"/>
            <a:ext cx="10905066" cy="2971631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91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4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36A7FB-AA19-1A4D-939E-53DAB5051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70780"/>
            <a:ext cx="10905066" cy="471643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5347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1487D9-09F7-DE4D-B1DA-DCF1769A8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34466"/>
            <a:ext cx="10905066" cy="4989067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08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39DFCF-9247-4DE5-BB93-074BFAF07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42B652E-D499-4CDA-8F7A-60469EDBC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1632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4864676 w 4864676"/>
              <a:gd name="connsiteY1" fmla="*/ 0 h 4864676"/>
              <a:gd name="connsiteX2" fmla="*/ 4864676 w 4864676"/>
              <a:gd name="connsiteY2" fmla="*/ 4864676 h 4864676"/>
              <a:gd name="connsiteX3" fmla="*/ 1281101 w 4864676"/>
              <a:gd name="connsiteY3" fmla="*/ 4864676 h 4864676"/>
              <a:gd name="connsiteX4" fmla="*/ 0 w 4864676"/>
              <a:gd name="connsiteY4" fmla="*/ 3583575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4864676" y="0"/>
                </a:lnTo>
                <a:lnTo>
                  <a:pt x="4864676" y="4864676"/>
                </a:lnTo>
                <a:lnTo>
                  <a:pt x="1281101" y="4864676"/>
                </a:lnTo>
                <a:lnTo>
                  <a:pt x="0" y="358357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84A22B8-F5B6-47C2-B88E-DADAF3791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225693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3583574 w 4864676"/>
              <a:gd name="connsiteY1" fmla="*/ 0 h 4864676"/>
              <a:gd name="connsiteX2" fmla="*/ 4864676 w 4864676"/>
              <a:gd name="connsiteY2" fmla="*/ 1281103 h 4864676"/>
              <a:gd name="connsiteX3" fmla="*/ 4864676 w 4864676"/>
              <a:gd name="connsiteY3" fmla="*/ 4864676 h 4864676"/>
              <a:gd name="connsiteX4" fmla="*/ 0 w 4864676"/>
              <a:gd name="connsiteY4" fmla="*/ 4864676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3583574" y="0"/>
                </a:lnTo>
                <a:lnTo>
                  <a:pt x="4864676" y="1281103"/>
                </a:lnTo>
                <a:lnTo>
                  <a:pt x="4864676" y="4864676"/>
                </a:lnTo>
                <a:lnTo>
                  <a:pt x="0" y="4864676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987C18C-164D-4263-B486-4647A98E8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9020" y="1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E7E98B39-04C6-408B-92FD-768628740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09286" y="3571620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81C8C27-2457-421F-BDC4-7B4EA3C7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A13C66-82C1-44AF-972B-8F5CCA41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71208" y="5287803"/>
            <a:ext cx="955808" cy="9558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DB36437-FE59-457E-91A7-396BBD3C9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B4EB70-D6C4-8448-95B1-87D227305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Раскрытие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типов</a:t>
            </a:r>
            <a:endParaRPr lang="en-US" sz="3600" b="1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4D3693-2EFE-4667-89D5-47E2D5920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42846" y="410171"/>
            <a:ext cx="1321281" cy="1321281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21FD796-9CD0-404D-8DF5-5274C0BCC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30319" y="1508609"/>
            <a:ext cx="700047" cy="70004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999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1438</TotalTime>
  <Words>300</Words>
  <Application>Microsoft Macintosh PowerPoint</Application>
  <PresentationFormat>Widescreen</PresentationFormat>
  <Paragraphs>50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4" baseType="lpstr">
      <vt:lpstr>Arial</vt:lpstr>
      <vt:lpstr>Calibri</vt:lpstr>
      <vt:lpstr>Calibri Light</vt:lpstr>
      <vt:lpstr>Office Theme</vt:lpstr>
      <vt:lpstr>Советы и техники по написанию Сложных типов в TypeScript</vt:lpstr>
      <vt:lpstr>Полный показ ошибок и типов в preview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Раскрытие типов</vt:lpstr>
      <vt:lpstr>PowerPoint Presentation</vt:lpstr>
      <vt:lpstr>PowerPoint Presentation</vt:lpstr>
      <vt:lpstr>PowerPoint Presentation</vt:lpstr>
      <vt:lpstr>Способ «заставить» TS показать раскрытый тип</vt:lpstr>
      <vt:lpstr>Почему это работает?</vt:lpstr>
      <vt:lpstr>PowerPoint Presentation</vt:lpstr>
      <vt:lpstr>Глубокое раскрытие типов</vt:lpstr>
      <vt:lpstr>Применения помимо дебагга</vt:lpstr>
      <vt:lpstr>2 популярные ошибки</vt:lpstr>
      <vt:lpstr>Отсутствие поддержки readonly значений (зачастую с массивами) </vt:lpstr>
      <vt:lpstr>Почему это происходит?</vt:lpstr>
      <vt:lpstr>PowerPoint Presentation</vt:lpstr>
      <vt:lpstr>Отсутствие поддержки union’ов</vt:lpstr>
      <vt:lpstr>Type Distribution</vt:lpstr>
      <vt:lpstr>В каких случаях срабатывает Type Distribution</vt:lpstr>
      <vt:lpstr>В каких случиях не срабатывает Type Distribution</vt:lpstr>
      <vt:lpstr>Как «заставить» TS распределить union</vt:lpstr>
      <vt:lpstr>Как избежать распределения в условных типах ?</vt:lpstr>
      <vt:lpstr>Как проверить распределение типов</vt:lpstr>
      <vt:lpstr>Bivariance Hack</vt:lpstr>
      <vt:lpstr>PowerPoint Presentation</vt:lpstr>
      <vt:lpstr>Из-за чего появляется эта ошибка?</vt:lpstr>
      <vt:lpstr>Решение</vt:lpstr>
      <vt:lpstr>Как и почему это работает?</vt:lpstr>
      <vt:lpstr>PowerPoint Presentation</vt:lpstr>
      <vt:lpstr>PowerPoint Presentation</vt:lpstr>
      <vt:lpstr>Корректное вычесление generic’ов</vt:lpstr>
      <vt:lpstr>PowerPoint Presentation</vt:lpstr>
      <vt:lpstr>Хитрый способ заставить компилятор определить тип generic’а так, как нам нужно</vt:lpstr>
      <vt:lpstr>PowerPoint Presentation</vt:lpstr>
      <vt:lpstr>Тестирование типов</vt:lpstr>
      <vt:lpstr>Когда стоит тестировать типы</vt:lpstr>
      <vt:lpstr>Проблемы с тестированием</vt:lpstr>
      <vt:lpstr>Отсутствие понимания, как это делать </vt:lpstr>
      <vt:lpstr>Пример теста</vt:lpstr>
      <vt:lpstr>Проблемы с корректным сравнением типов</vt:lpstr>
      <vt:lpstr>Решение</vt:lpstr>
      <vt:lpstr>Пример простого теста</vt:lpstr>
      <vt:lpstr>Проблемы с типом Equals</vt:lpstr>
      <vt:lpstr>PowerPoint Presentation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Советы и техники по написнию Сложных типов в TypeScript</dc:title>
  <dc:creator>Aiiub Begimkulov</dc:creator>
  <cp:lastModifiedBy>Aiiub Begimkulov</cp:lastModifiedBy>
  <cp:revision>3</cp:revision>
  <dcterms:created xsi:type="dcterms:W3CDTF">2021-11-14T13:43:09Z</dcterms:created>
  <dcterms:modified xsi:type="dcterms:W3CDTF">2021-11-21T19:22:43Z</dcterms:modified>
</cp:coreProperties>
</file>

<file path=docProps/thumbnail.jpeg>
</file>